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189" y="2021622"/>
            <a:ext cx="10311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/>
              <a:t>Министерство </a:t>
            </a:r>
            <a:r>
              <a:rPr lang="bg-BG" sz="2400" b="1" dirty="0"/>
              <a:t>на регионалното развитие и благоустройството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8" y="431374"/>
            <a:ext cx="1864429" cy="1590248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68136" y="3611870"/>
            <a:ext cx="11530940" cy="18775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b="1" dirty="0" smtClean="0"/>
              <a:t>Проект на Закон за изменение и допълнение на ЗУТ, проект на Закон за изменение и допълнение на ЗОП и проект за изменение и допълнение на Наредба за достъпната среда </a:t>
            </a:r>
          </a:p>
          <a:p>
            <a:pPr algn="ctr"/>
            <a:endParaRPr lang="bg-BG" sz="2800" b="1" dirty="0" smtClean="0"/>
          </a:p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032182" y="5714402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/>
              <a:t>Октомври </a:t>
            </a:r>
            <a:r>
              <a:rPr lang="bg-BG" dirty="0" smtClean="0"/>
              <a:t>2021 г</a:t>
            </a:r>
            <a:r>
              <a:rPr lang="bg-B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786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90" y="1231311"/>
            <a:ext cx="44426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dirty="0"/>
              <a:t>Чл. 93 (2) за всяко жилище поне един балкон/лоджия/тераса се проектират с минимална светла широчина 150 сm и светла дължина 150 </a:t>
            </a:r>
            <a:r>
              <a:rPr lang="bg-BG" sz="2000" dirty="0" smtClean="0"/>
              <a:t>сm. </a:t>
            </a:r>
            <a:r>
              <a:rPr lang="bg-BG" sz="2000" dirty="0"/>
              <a:t>При балконите/лоджиите изискваните минимални светли размери 150/150 </a:t>
            </a:r>
            <a:r>
              <a:rPr lang="en-US" sz="2000" dirty="0"/>
              <a:t>cm </a:t>
            </a:r>
            <a:r>
              <a:rPr lang="bg-BG" sz="2000" dirty="0"/>
              <a:t>може да се осигурят и чрез предвиждане на възможност за частично използване на вътрешното пространство (врата с две крила, плъзгаща се врата и </a:t>
            </a:r>
            <a:r>
              <a:rPr lang="bg-BG" sz="2000" dirty="0" smtClean="0"/>
              <a:t>др.)</a:t>
            </a:r>
            <a:endParaRPr lang="bg-BG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87" y="2907690"/>
            <a:ext cx="2927339" cy="3816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61" y="2907690"/>
            <a:ext cx="3592946" cy="2937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13" y="136031"/>
            <a:ext cx="4233905" cy="2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2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12" y="308560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bg-B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bg-B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88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28" y="2105794"/>
            <a:ext cx="9603275" cy="329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Акценти от промените предложени в Проект на Закон за изменение и допълнение на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за устройство на територията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5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53" y="1087991"/>
            <a:ext cx="6646002" cy="688807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/>
              <a:t>Чл. 56 се допълва с 3 нови алинеи: 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14" y="1776798"/>
            <a:ext cx="6786880" cy="443280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Органите, издали разрешение за поставяне за преместваеми обекти в националните курорти уведомяват писмено ДНСК в 7-дневен срок.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ДНСК извършва служебна проверка за законосъобразност на издадените разрешения за </a:t>
            </a:r>
            <a:r>
              <a:rPr lang="bg-BG" dirty="0" smtClean="0"/>
              <a:t>поставяне </a:t>
            </a:r>
            <a:r>
              <a:rPr lang="bg-BG" dirty="0"/>
              <a:t>като се проверява съответствието им с предвижданията на действащия ПУП и одобрената схема за разполагане.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/>
              <a:t>При установени нарушения ДНСК</a:t>
            </a:r>
            <a:r>
              <a:rPr lang="en-US" dirty="0" smtClean="0"/>
              <a:t> </a:t>
            </a:r>
            <a:r>
              <a:rPr lang="bg-BG" dirty="0" smtClean="0"/>
              <a:t>отменя</a:t>
            </a:r>
            <a:r>
              <a:rPr lang="en-US" dirty="0" smtClean="0"/>
              <a:t> </a:t>
            </a:r>
            <a:r>
              <a:rPr lang="en-US" dirty="0" smtClean="0"/>
              <a:t>с </a:t>
            </a:r>
            <a:r>
              <a:rPr lang="bg-BG" dirty="0" smtClean="0"/>
              <a:t>мотивирана</a:t>
            </a:r>
            <a:r>
              <a:rPr lang="en-US" dirty="0" smtClean="0"/>
              <a:t> </a:t>
            </a:r>
            <a:r>
              <a:rPr lang="bg-BG" dirty="0" smtClean="0"/>
              <a:t>заповед</a:t>
            </a:r>
            <a:r>
              <a:rPr lang="en-US" dirty="0" smtClean="0"/>
              <a:t> </a:t>
            </a:r>
            <a:r>
              <a:rPr lang="bg-BG" dirty="0" smtClean="0"/>
              <a:t>разрешението</a:t>
            </a:r>
            <a:r>
              <a:rPr lang="en-US" dirty="0" smtClean="0"/>
              <a:t> </a:t>
            </a:r>
            <a:r>
              <a:rPr lang="bg-BG" dirty="0" smtClean="0"/>
              <a:t>за</a:t>
            </a:r>
            <a:r>
              <a:rPr lang="en-US" dirty="0" smtClean="0"/>
              <a:t> </a:t>
            </a:r>
            <a:r>
              <a:rPr lang="bg-BG" dirty="0" smtClean="0"/>
              <a:t>поставяне, в 14-дневен срок.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99" y="1635797"/>
            <a:ext cx="4487825" cy="252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01" y="3659926"/>
            <a:ext cx="4487825" cy="23372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65017" y="65354"/>
            <a:ext cx="10447651" cy="688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Преместваеми обекти в националните курорти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9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0401"/>
            <a:ext cx="11508508" cy="732217"/>
          </a:xfrm>
        </p:spPr>
        <p:txBody>
          <a:bodyPr>
            <a:noAutofit/>
          </a:bodyPr>
          <a:lstStyle/>
          <a:p>
            <a:pPr algn="ctr"/>
            <a:r>
              <a:rPr lang="bg-BG" sz="2900" b="1" dirty="0"/>
              <a:t>В чл. 147, се правят следните изменения и допълнения: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565" y="1560945"/>
            <a:ext cx="6567053" cy="492071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g-BG" sz="2500" dirty="0"/>
              <a:t>В ал. 1 се създава т. 18: „временни връзки към мрежите и съоръженията на техническата инфраструктура на обектите по чл. 56, ал. 1 и чл. 57, ал. 1“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500" dirty="0"/>
              <a:t>Ал. 2: РС по ал. 1 се издава, в зависимост от строежа, след представяне на становище на инженер-конструктор, на електроинженер и/или на инженер по топлотехника с чертежи, схеми, изчисления и указания за изпълнението им и условията за присъединяване към разпределителната мрежа</a:t>
            </a:r>
            <a:r>
              <a:rPr lang="bg-BG" sz="2500" dirty="0" smtClean="0"/>
              <a:t>.</a:t>
            </a:r>
            <a:endParaRPr lang="bg-BG" sz="25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g-BG" sz="2500" dirty="0"/>
              <a:t>З</a:t>
            </a:r>
            <a:r>
              <a:rPr lang="bg-BG" sz="2500" dirty="0" smtClean="0"/>
              <a:t>а </a:t>
            </a:r>
            <a:r>
              <a:rPr lang="bg-BG" sz="2500" dirty="0"/>
              <a:t>строежите по ал. 1, т. 18 - документ с предоставени изходни данни и условия за присъединяване от експлоатационните дружества към мрежите на техническата инфраструктура.“</a:t>
            </a:r>
          </a:p>
          <a:p>
            <a:endParaRPr lang="bg-B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1676" y="73421"/>
            <a:ext cx="11508508" cy="732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 на техническата инфраструктура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1" y="1631335"/>
            <a:ext cx="3957121" cy="2332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1" y="4130502"/>
            <a:ext cx="3957121" cy="25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69" y="1287699"/>
            <a:ext cx="3866603" cy="64456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900" b="1" dirty="0"/>
              <a:t>В чл</a:t>
            </a:r>
            <a:r>
              <a:rPr lang="bg-BG" sz="2900" b="1" dirty="0" smtClean="0"/>
              <a:t>. 148, ал. 16 се изменя така:</a:t>
            </a:r>
            <a:br>
              <a:rPr lang="bg-BG" sz="2900" b="1" dirty="0" smtClean="0"/>
            </a:br>
            <a:endParaRPr lang="bg-BG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14" y="2299855"/>
            <a:ext cx="5085803" cy="3352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g-BG" dirty="0"/>
              <a:t>„(16) Разрешение за строеж в урегулиран поземлен имот се издава само при приложен план за регулация за имота по смисъла на чл. 14, ал. 5 и осигурен транспортен достъп.“</a:t>
            </a:r>
          </a:p>
          <a:p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6613237" y="1425255"/>
            <a:ext cx="4904508" cy="4154984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ru-RU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/>
            </a:endParaRPr>
          </a:p>
          <a:p>
            <a:r>
              <a:rPr lang="ru-RU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</a:rPr>
              <a:t>ВАС</a:t>
            </a:r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</a:rPr>
              <a:t>: </a:t>
            </a:r>
            <a:endParaRPr lang="ru-RU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/>
            </a:endParaRPr>
          </a:p>
          <a:p>
            <a:endParaRPr lang="ru-RU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/>
            </a:endParaRPr>
          </a:p>
          <a:p>
            <a:r>
              <a:rPr lang="bg-BG" sz="2400" dirty="0">
                <a:solidFill>
                  <a:srgbClr val="000000"/>
                </a:solidFill>
                <a:latin typeface="merriweather"/>
              </a:rPr>
              <a:t>„</a:t>
            </a:r>
            <a:r>
              <a:rPr lang="ru-RU" sz="2400" dirty="0">
                <a:solidFill>
                  <a:srgbClr val="000000"/>
                </a:solidFill>
                <a:latin typeface="merriweather"/>
              </a:rPr>
              <a:t>Въведена е недопустима безсрочна строителна забрана.</a:t>
            </a:r>
            <a:r>
              <a:rPr lang="bg-BG" sz="2400" dirty="0">
                <a:solidFill>
                  <a:srgbClr val="000000"/>
                </a:solidFill>
                <a:latin typeface="merriweather"/>
              </a:rPr>
              <a:t>“</a:t>
            </a:r>
            <a:endParaRPr lang="ru-RU" sz="2400" dirty="0">
              <a:solidFill>
                <a:srgbClr val="000000"/>
              </a:solidFill>
              <a:latin typeface="merriweather"/>
            </a:endParaRPr>
          </a:p>
          <a:p>
            <a:endParaRPr lang="ru-RU" sz="24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/>
            </a:endParaRPr>
          </a:p>
          <a:p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</a:rPr>
              <a:t>ВКС:</a:t>
            </a:r>
          </a:p>
          <a:p>
            <a:endParaRPr lang="ru-RU" sz="2400" i="0" dirty="0">
              <a:solidFill>
                <a:srgbClr val="000000"/>
              </a:solidFill>
              <a:effectLst/>
              <a:latin typeface="merriweather"/>
            </a:endParaRPr>
          </a:p>
          <a:p>
            <a:r>
              <a:rPr lang="bg-BG" sz="2400" dirty="0" smtClean="0">
                <a:solidFill>
                  <a:srgbClr val="000000"/>
                </a:solidFill>
                <a:latin typeface="merriweather"/>
              </a:rPr>
              <a:t>„</a:t>
            </a:r>
            <a:r>
              <a:rPr lang="ru-RU" sz="2400" dirty="0" smtClean="0">
                <a:solidFill>
                  <a:srgbClr val="000000"/>
                </a:solidFill>
                <a:latin typeface="merriweather"/>
              </a:rPr>
              <a:t>Промените </a:t>
            </a:r>
            <a:r>
              <a:rPr lang="ru-RU" sz="2400" dirty="0">
                <a:solidFill>
                  <a:srgbClr val="000000"/>
                </a:solidFill>
                <a:latin typeface="merriweather"/>
              </a:rPr>
              <a:t>са противоконституционни</a:t>
            </a:r>
            <a:r>
              <a:rPr lang="ru-RU" sz="2400" dirty="0" smtClean="0">
                <a:solidFill>
                  <a:srgbClr val="000000"/>
                </a:solidFill>
                <a:latin typeface="merriweather"/>
              </a:rPr>
              <a:t>.</a:t>
            </a:r>
            <a:r>
              <a:rPr lang="bg-BG" sz="2400" dirty="0" smtClean="0">
                <a:solidFill>
                  <a:srgbClr val="000000"/>
                </a:solidFill>
                <a:latin typeface="merriweather"/>
              </a:rPr>
              <a:t>“</a:t>
            </a:r>
          </a:p>
          <a:p>
            <a:endParaRPr lang="ru-RU" sz="2400" dirty="0">
              <a:solidFill>
                <a:srgbClr val="000000"/>
              </a:solidFill>
              <a:latin typeface="merriweathe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3346" y="100109"/>
            <a:ext cx="5369228" cy="6445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Уличната регулация </a:t>
            </a:r>
          </a:p>
        </p:txBody>
      </p:sp>
    </p:spTree>
    <p:extLst>
      <p:ext uri="{BB962C8B-B14F-4D97-AF65-F5344CB8AC3E}">
        <p14:creationId xmlns:p14="http://schemas.microsoft.com/office/powerpoint/2010/main" val="374313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25" y="1112156"/>
            <a:ext cx="5990965" cy="635331"/>
          </a:xfrm>
        </p:spPr>
        <p:txBody>
          <a:bodyPr>
            <a:noAutofit/>
          </a:bodyPr>
          <a:lstStyle/>
          <a:p>
            <a:pPr algn="ctr"/>
            <a:r>
              <a:rPr lang="bg-BG" sz="2900" b="1" dirty="0"/>
              <a:t>В чл. 153, ал. 2 се изменя така:</a:t>
            </a:r>
            <a:br>
              <a:rPr lang="bg-BG" sz="2900" b="1" dirty="0"/>
            </a:br>
            <a:endParaRPr lang="bg-BG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25" y="1747487"/>
            <a:ext cx="6859184" cy="426538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bg-BG" dirty="0" smtClean="0"/>
              <a:t>„</a:t>
            </a:r>
            <a:r>
              <a:rPr lang="bg-BG" dirty="0"/>
              <a:t>РС губи правно действие, когато от момента на влизането му в сила:</a:t>
            </a:r>
          </a:p>
          <a:p>
            <a:pPr marL="0" indent="0" algn="just">
              <a:buNone/>
            </a:pPr>
            <a:r>
              <a:rPr lang="bg-BG" dirty="0" smtClean="0"/>
              <a:t>1. в </a:t>
            </a:r>
            <a:r>
              <a:rPr lang="bg-BG" dirty="0"/>
              <a:t>продължение на три години не е започнало строителството;</a:t>
            </a:r>
          </a:p>
          <a:p>
            <a:pPr marL="0" indent="0" algn="just">
              <a:buNone/>
            </a:pPr>
            <a:r>
              <a:rPr lang="bg-BG" dirty="0" smtClean="0"/>
              <a:t>2. в </a:t>
            </a:r>
            <a:r>
              <a:rPr lang="bg-BG" dirty="0"/>
              <a:t>продължение на 5 години не е завършен грубият строеж;</a:t>
            </a:r>
          </a:p>
          <a:p>
            <a:pPr marL="0" indent="0" algn="just">
              <a:buNone/>
            </a:pPr>
            <a:r>
              <a:rPr lang="bg-BG" dirty="0"/>
              <a:t>3. в продължение на 10 години за елементи на техническата инфраструктура, за обектите по чл. 137, ал. 1, т. 1 и 2, за националните обекти, за обектите с национално значение и за обектите с първостепенно общинско значение строителството не е завършено, а за сградите не е завършен грубият строеж.“</a:t>
            </a:r>
          </a:p>
          <a:p>
            <a:pPr algn="just"/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0270" y="52544"/>
            <a:ext cx="9603275" cy="635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Срокове на разрешението за строеж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6703" y="2179963"/>
            <a:ext cx="4881405" cy="27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1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642" y="2245756"/>
            <a:ext cx="8637073" cy="243840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Предложения в Проекта </a:t>
            </a:r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на Закон за изменение и допълнение на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Закона за обществените поръчки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2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46167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чл. 3 се създава ал. 3 и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09" y="1856510"/>
            <a:ext cx="10584872" cy="39531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 smtClean="0"/>
              <a:t>„(3) Не се допуска възлагане на строителството на инженеринг, финансирано изцяло или частично с публични средства, със </a:t>
            </a:r>
            <a:r>
              <a:rPr lang="bg-BG" dirty="0" smtClean="0"/>
              <a:t>средства, </a:t>
            </a:r>
            <a:r>
              <a:rPr lang="bg-BG" dirty="0" smtClean="0"/>
              <a:t>предоставени от европейските фондове и програми, със </a:t>
            </a:r>
            <a:r>
              <a:rPr lang="bg-BG" dirty="0" smtClean="0"/>
              <a:t>средства, </a:t>
            </a:r>
            <a:r>
              <a:rPr lang="bg-BG" dirty="0" smtClean="0"/>
              <a:t>свързани с извършването на дейностите в секторите на водоснабдяването, енергетиката и транспорта и със </a:t>
            </a:r>
            <a:r>
              <a:rPr lang="bg-BG" dirty="0" smtClean="0"/>
              <a:t>средства </a:t>
            </a:r>
            <a:r>
              <a:rPr lang="bg-BG" dirty="0" smtClean="0"/>
              <a:t>на държавни или общински дружества и предприятия. Изключение от правилото по предходното изречение се допуска само за национални обекти, които са определени с решение на Народното събрание за уникални, както и в случай на природно бедствие или авария. </a:t>
            </a:r>
          </a:p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(4) За строителството по ал. 1, т.1 се провеждат отделни процедури за възлагане на проектирането, за надзор в строителството и за възлагане на строителството.“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212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346" y="2285185"/>
            <a:ext cx="9017331" cy="33397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Акценти в Проект </a:t>
            </a:r>
            <a:r>
              <a:rPr lang="bg-B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изменение и допълнение на </a:t>
            </a:r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Наредбата </a:t>
            </a:r>
            <a:r>
              <a:rPr lang="bg-B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достъпната среда </a:t>
            </a:r>
            <a:r>
              <a:rPr lang="bg-BG" b="1" dirty="0"/>
              <a:t/>
            </a:r>
            <a:br>
              <a:rPr lang="bg-BG" b="1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2142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296</TotalTime>
  <Words>691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merriweather</vt:lpstr>
      <vt:lpstr>Wingdings</vt:lpstr>
      <vt:lpstr>Gallery</vt:lpstr>
      <vt:lpstr>PowerPoint Presentation</vt:lpstr>
      <vt:lpstr>PowerPoint Presentation</vt:lpstr>
      <vt:lpstr>Чл. 56 се допълва с 3 нови алинеи: </vt:lpstr>
      <vt:lpstr>В чл. 147, се правят следните изменения и допълнения:</vt:lpstr>
      <vt:lpstr>В чл. 148, ал. 16 се изменя така: </vt:lpstr>
      <vt:lpstr>В чл. 153, ал. 2 се изменя така: </vt:lpstr>
      <vt:lpstr>Предложения в Проекта на Закон за изменение и допълнение на Закона за обществените поръчки</vt:lpstr>
      <vt:lpstr>В чл. 3 се създава ал. 3 и 4:</vt:lpstr>
      <vt:lpstr>Акценти в Проект за изменение и допълнение на Наредбата за достъпната среда  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Hussein</dc:creator>
  <cp:lastModifiedBy>DANIELA GEORGIEVA GYURDZHEKLIEVA</cp:lastModifiedBy>
  <cp:revision>32</cp:revision>
  <dcterms:created xsi:type="dcterms:W3CDTF">2021-10-27T19:17:55Z</dcterms:created>
  <dcterms:modified xsi:type="dcterms:W3CDTF">2021-10-28T12:18:28Z</dcterms:modified>
</cp:coreProperties>
</file>